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  <p:embeddedFont>
      <p:font typeface="Zilla Slab Medium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1.xml"/><Relationship Id="rId5" Type="http://schemas.openxmlformats.org/officeDocument/2006/relationships/slide" Target="../slides/slide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2.xml"/><Relationship Id="rId1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2.xml"/><Relationship Id="rId5" Type="http://schemas.openxmlformats.org/officeDocument/2006/relationships/slide" Target="../slides/slide4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" Target="../slides/slide4.xml"/><Relationship Id="rId7" Type="http://schemas.openxmlformats.org/officeDocument/2006/relationships/slide" Target="../slides/slide2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slide" Target="../slides/slide3.xml"/><Relationship Id="rId5" Type="http://schemas.openxmlformats.org/officeDocument/2006/relationships/slide" Target="../slides/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1.xm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slide" Target="../slides/slide4.xml"/><Relationship Id="rId5" Type="http://schemas.openxmlformats.org/officeDocument/2006/relationships/slide" Target="../slides/slide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../slides/slide3.xml"/><Relationship Id="rId1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2.xml"/><Relationship Id="rId7" Type="http://schemas.openxmlformats.org/officeDocument/2006/relationships/slide" Target="../slides/slide3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slide" Target="../slides/slide5.xml"/><Relationship Id="rId5" Type="http://schemas.openxmlformats.org/officeDocument/2006/relationships/slide" Target="../slides/slide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" Target="../slides/slide4.xml"/><Relationship Id="rId1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" type="blank">
  <p:cSld name="BLANK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A63C9B-4B62-06DF-BF0A-A6D9AC1BA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8" name="Google Shape;28;p2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29" name="Google Shape;29;p2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0" name="Google Shape;30;p2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1" name="Google Shape;31;p2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2" name="Google Shape;32;p2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3" name="Google Shape;33;p2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4" name="Google Shape;34;p2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5" name="Google Shape;35;p2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6" name="Google Shape;36;p2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7" name="Google Shape;37;p2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8" name="Google Shape;38;p2"/>
          <p:cNvSpPr/>
          <p:nvPr/>
        </p:nvSpPr>
        <p:spPr>
          <a:xfrm flipH="1"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69FFC2-9347-67DE-F92E-E35E0C7047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">
  <p:cSld name="Blank black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">
  <p:cSld name="Part 2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7F70E-6660-72B8-88DD-359FC8CBE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2" name="Google Shape;52;p3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53" name="Google Shape;53;p3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4" name="Google Shape;54;p3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5" name="Google Shape;55;p3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6" name="Google Shape;56;p3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7" name="Google Shape;57;p3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58" name="Google Shape;58;p3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" name="Google Shape;62;p3"/>
          <p:cNvSpPr>
            <a:spLocks/>
          </p:cNvSpPr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bg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98357B-C845-5FF5-16BB-BBE93E395F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3">
  <p:cSld name="Part 3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D0BC63-2033-AA03-F2D7-BF79063B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5" name="Google Shape;75;p4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Monserrat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Monserrat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76" name="Google Shape;76;p4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7" name="Google Shape;77;p4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8" name="Google Shape;78;p4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9" name="Google Shape;79;p4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80" name="Google Shape;80;p4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82" name="Google Shape;82;p4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1A8337-0B2F-6A93-F872-DCF363B7DF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4">
  <p:cSld name="Part 4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ADB772-E18E-BA94-0B5F-23F499AA0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9" name="Google Shape;99;p5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00" name="Google Shape;100;p5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1" name="Google Shape;101;p5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2" name="Google Shape;102;p5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3" name="Google Shape;103;p5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4" name="Google Shape;104;p5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06" name="Google Shape;106;p5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AFF7F2-E90B-D437-842E-7D906041F3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">
  <p:cSld name="Part 5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3A4035-539D-33D4-DC74-F1EF6E266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23" name="Google Shape;123;p6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24" name="Google Shape;124;p6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5" name="Google Shape;125;p6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6" name="Google Shape;126;p6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7" name="Google Shape;127;p6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8" name="Google Shape;128;p6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30" name="Google Shape;130;p6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F6A626-E9C0-1801-181A-D0E5C8FD68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 Player">
  <p:cSld name="Part 1 Player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AF1FBF-1C9C-63C2-EA61-21B0E8764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56" name="Google Shape;156;p7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 Player">
  <p:cSld name="Part 2 Player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FAF6C3-FA0C-13EB-5542-8497CEE3F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8" name="Google Shape;178;p8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3 Player">
  <p:cSld name="Part 3 Player"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6C6946-7D39-97EB-7611-FCFD802FA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00" name="Google Shape;200;p9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 Player">
  <p:cSld name="Part 5 Player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F86F51-8AFB-35C4-29AD-FF98EAD4D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44" name="Google Shape;244;p11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3"/>
          <p:cNvGrpSpPr/>
          <p:nvPr/>
        </p:nvGrpSpPr>
        <p:grpSpPr>
          <a:xfrm>
            <a:off x="650561" y="2132768"/>
            <a:ext cx="5604098" cy="1924246"/>
            <a:chOff x="660500" y="2281855"/>
            <a:chExt cx="5604098" cy="1924246"/>
          </a:xfrm>
        </p:grpSpPr>
        <p:sp>
          <p:nvSpPr>
            <p:cNvPr id="254" name="Google Shape;254;p13">
              <a:hlinkClick r:id="" action="ppaction://hlinkshowjump?jump=nextslide"/>
            </p:cNvPr>
            <p:cNvSpPr/>
            <p:nvPr/>
          </p:nvSpPr>
          <p:spPr>
            <a:xfrm>
              <a:off x="1960191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>
                <a:alpha val="24705"/>
              </a:schemeClr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206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Next</a:t>
              </a:r>
              <a:endParaRPr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5" name="Google Shape;255;p13">
              <a:hlinkClick r:id="rId3" action="ppaction://hlinksldjump"/>
            </p:cNvPr>
            <p:cNvSpPr/>
            <p:nvPr/>
          </p:nvSpPr>
          <p:spPr>
            <a:xfrm>
              <a:off x="700958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/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B0F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Play</a:t>
              </a:r>
              <a:endParaRPr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660500" y="2281855"/>
              <a:ext cx="5604098" cy="66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5400" dirty="0">
                  <a:solidFill>
                    <a:srgbClr val="002060"/>
                  </a:solidFill>
                  <a:latin typeface="Poppins SemiBold"/>
                  <a:cs typeface="Poppins SemiBold"/>
                  <a:sym typeface="Poppins SemiBold"/>
                </a:rPr>
                <a:t>Kanban</a:t>
              </a:r>
              <a:endParaRPr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FBB3728-98DF-3659-248D-60BF2E640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290" y="914400"/>
            <a:ext cx="6286184" cy="3856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/>
          <p:nvPr/>
        </p:nvSpPr>
        <p:spPr>
          <a:xfrm>
            <a:off x="1209741" y="1107361"/>
            <a:ext cx="488625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Worauf</a:t>
            </a:r>
            <a:r>
              <a:rPr lang="en-US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achten</a:t>
            </a:r>
            <a:r>
              <a:rPr lang="en-US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?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470" name="Google Shape;470;p24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3;p18">
            <a:extLst>
              <a:ext uri="{FF2B5EF4-FFF2-40B4-BE49-F238E27FC236}">
                <a16:creationId xmlns:a16="http://schemas.microsoft.com/office/drawing/2014/main" id="{3644B8A2-CCA8-CE04-3A71-536112E52E9B}"/>
              </a:ext>
            </a:extLst>
          </p:cNvPr>
          <p:cNvSpPr txBox="1"/>
          <p:nvPr/>
        </p:nvSpPr>
        <p:spPr>
          <a:xfrm>
            <a:off x="1351026" y="2654728"/>
            <a:ext cx="519487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Verschobene</a:t>
            </a:r>
            <a:r>
              <a:rPr lang="en-US" sz="28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Aufgaben</a:t>
            </a:r>
            <a:r>
              <a:rPr lang="en-US" sz="28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müssen</a:t>
            </a:r>
            <a:r>
              <a:rPr lang="en-US" sz="28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erledigt</a:t>
            </a:r>
            <a:r>
              <a:rPr lang="en-US" sz="28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werden</a:t>
            </a:r>
            <a:endParaRPr lang="en-US" sz="28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Regelmäßige</a:t>
            </a:r>
            <a:r>
              <a:rPr lang="en-US" sz="2800" dirty="0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Retrospektiven</a:t>
            </a:r>
            <a:endParaRPr lang="en-US" sz="2800" dirty="0">
              <a:solidFill>
                <a:srgbClr val="00B0F0"/>
              </a:solidFill>
              <a:latin typeface="Monserrat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Daten</a:t>
            </a:r>
            <a:r>
              <a:rPr lang="en-US" sz="2800" dirty="0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 up to Date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halten</a:t>
            </a:r>
            <a:endParaRPr lang="en-US" sz="2800" dirty="0">
              <a:solidFill>
                <a:srgbClr val="00B0F0"/>
              </a:solidFill>
              <a:latin typeface="Monserrat"/>
              <a:cs typeface="Poppins"/>
              <a:sym typeface="Poppins"/>
            </a:endParaRPr>
          </a:p>
        </p:txBody>
      </p:sp>
      <p:pic>
        <p:nvPicPr>
          <p:cNvPr id="8194" name="Picture 2" descr="Alert Icon - Download in Glyph Style">
            <a:extLst>
              <a:ext uri="{FF2B5EF4-FFF2-40B4-BE49-F238E27FC236}">
                <a16:creationId xmlns:a16="http://schemas.microsoft.com/office/drawing/2014/main" id="{49539F5A-2E7A-ECD9-F767-70192CFD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0" y="1851991"/>
            <a:ext cx="3154018" cy="3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9;p27">
            <a:extLst>
              <a:ext uri="{FF2B5EF4-FFF2-40B4-BE49-F238E27FC236}">
                <a16:creationId xmlns:a16="http://schemas.microsoft.com/office/drawing/2014/main" id="{6C2626CE-3895-DC7F-CE54-B77EA4F7F6C3}"/>
              </a:ext>
            </a:extLst>
          </p:cNvPr>
          <p:cNvSpPr txBox="1"/>
          <p:nvPr/>
        </p:nvSpPr>
        <p:spPr>
          <a:xfrm>
            <a:off x="4090875" y="241677"/>
            <a:ext cx="41835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Vor-Nachteile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3" name="Google Shape;395;p22">
            <a:extLst>
              <a:ext uri="{FF2B5EF4-FFF2-40B4-BE49-F238E27FC236}">
                <a16:creationId xmlns:a16="http://schemas.microsoft.com/office/drawing/2014/main" id="{3427D897-0AD3-CC5C-A1E2-42A973685FDF}"/>
              </a:ext>
            </a:extLst>
          </p:cNvPr>
          <p:cNvGrpSpPr/>
          <p:nvPr/>
        </p:nvGrpSpPr>
        <p:grpSpPr>
          <a:xfrm>
            <a:off x="2231631" y="2323791"/>
            <a:ext cx="5133494" cy="1708670"/>
            <a:chOff x="1334155" y="3429000"/>
            <a:chExt cx="2391034" cy="873939"/>
          </a:xfrm>
        </p:grpSpPr>
        <p:cxnSp>
          <p:nvCxnSpPr>
            <p:cNvPr id="4" name="Google Shape;398;p22">
              <a:extLst>
                <a:ext uri="{FF2B5EF4-FFF2-40B4-BE49-F238E27FC236}">
                  <a16:creationId xmlns:a16="http://schemas.microsoft.com/office/drawing/2014/main" id="{00DE609B-427F-2011-F05B-62729BECC47E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" name="Google Shape;400;p22">
              <a:extLst>
                <a:ext uri="{FF2B5EF4-FFF2-40B4-BE49-F238E27FC236}">
                  <a16:creationId xmlns:a16="http://schemas.microsoft.com/office/drawing/2014/main" id="{BD9523B1-BA8C-55C9-4AE1-9652200CFF9E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Flexibilität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8" name="Google Shape;395;p22">
            <a:extLst>
              <a:ext uri="{FF2B5EF4-FFF2-40B4-BE49-F238E27FC236}">
                <a16:creationId xmlns:a16="http://schemas.microsoft.com/office/drawing/2014/main" id="{C5BA78B2-7E83-5270-F601-383E7E818459}"/>
              </a:ext>
            </a:extLst>
          </p:cNvPr>
          <p:cNvGrpSpPr/>
          <p:nvPr/>
        </p:nvGrpSpPr>
        <p:grpSpPr>
          <a:xfrm>
            <a:off x="7217398" y="3472020"/>
            <a:ext cx="5411596" cy="560440"/>
            <a:chOff x="1204623" y="3200751"/>
            <a:chExt cx="2520566" cy="286650"/>
          </a:xfrm>
        </p:grpSpPr>
        <p:cxnSp>
          <p:nvCxnSpPr>
            <p:cNvPr id="9" name="Google Shape;398;p22">
              <a:extLst>
                <a:ext uri="{FF2B5EF4-FFF2-40B4-BE49-F238E27FC236}">
                  <a16:creationId xmlns:a16="http://schemas.microsoft.com/office/drawing/2014/main" id="{8650CC8B-2342-D260-DE47-D359D6FD974E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400;p22">
              <a:extLst>
                <a:ext uri="{FF2B5EF4-FFF2-40B4-BE49-F238E27FC236}">
                  <a16:creationId xmlns:a16="http://schemas.microsoft.com/office/drawing/2014/main" id="{178582EC-4AC3-8CB8-BDCB-B9BADA77ECA5}"/>
                </a:ext>
              </a:extLst>
            </p:cNvPr>
            <p:cNvSpPr/>
            <p:nvPr/>
          </p:nvSpPr>
          <p:spPr>
            <a:xfrm>
              <a:off x="1204623" y="3200751"/>
              <a:ext cx="1277597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Nur für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kleine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Teams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4874DF-EDF4-42FA-0A44-FCC1489B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92" y="1808922"/>
            <a:ext cx="1192700" cy="11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ote Kreuz nicht OK-Vektor-symbol | Public Domain Vektoren">
            <a:extLst>
              <a:ext uri="{FF2B5EF4-FFF2-40B4-BE49-F238E27FC236}">
                <a16:creationId xmlns:a16="http://schemas.microsoft.com/office/drawing/2014/main" id="{1A85115A-357A-6FFE-4B87-5A5FA75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71" y="1808922"/>
            <a:ext cx="1172818" cy="11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00;p22">
            <a:extLst>
              <a:ext uri="{FF2B5EF4-FFF2-40B4-BE49-F238E27FC236}">
                <a16:creationId xmlns:a16="http://schemas.microsoft.com/office/drawing/2014/main" id="{85130576-89AE-6045-7266-FC044738900E}"/>
              </a:ext>
            </a:extLst>
          </p:cNvPr>
          <p:cNvSpPr/>
          <p:nvPr/>
        </p:nvSpPr>
        <p:spPr>
          <a:xfrm>
            <a:off x="7217397" y="4622652"/>
            <a:ext cx="2742971" cy="5604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Kurzfristige</a:t>
            </a:r>
            <a:r>
              <a:rPr lang="en-US"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Planung</a:t>
            </a:r>
            <a:endParaRPr sz="2000" b="1" dirty="0">
              <a:solidFill>
                <a:schemeClr val="bg1"/>
              </a:solidFill>
              <a:latin typeface="Monserrat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" name="Google Shape;395;p22">
            <a:extLst>
              <a:ext uri="{FF2B5EF4-FFF2-40B4-BE49-F238E27FC236}">
                <a16:creationId xmlns:a16="http://schemas.microsoft.com/office/drawing/2014/main" id="{979E043C-1AB1-DE08-612E-7655BA3EE887}"/>
              </a:ext>
            </a:extLst>
          </p:cNvPr>
          <p:cNvGrpSpPr/>
          <p:nvPr/>
        </p:nvGrpSpPr>
        <p:grpSpPr>
          <a:xfrm>
            <a:off x="2231631" y="3472021"/>
            <a:ext cx="5133494" cy="1708670"/>
            <a:chOff x="1334155" y="3429000"/>
            <a:chExt cx="2391034" cy="873939"/>
          </a:xfrm>
        </p:grpSpPr>
        <p:cxnSp>
          <p:nvCxnSpPr>
            <p:cNvPr id="15" name="Google Shape;398;p22">
              <a:extLst>
                <a:ext uri="{FF2B5EF4-FFF2-40B4-BE49-F238E27FC236}">
                  <a16:creationId xmlns:a16="http://schemas.microsoft.com/office/drawing/2014/main" id="{F0D98E0F-9896-56E3-1F56-AD50191C5F0B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" name="Google Shape;400;p22">
              <a:extLst>
                <a:ext uri="{FF2B5EF4-FFF2-40B4-BE49-F238E27FC236}">
                  <a16:creationId xmlns:a16="http://schemas.microsoft.com/office/drawing/2014/main" id="{ADA626C0-3977-2787-2562-B69EAF4764FD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Teambeteiligung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7" name="Google Shape;395;p22">
            <a:extLst>
              <a:ext uri="{FF2B5EF4-FFF2-40B4-BE49-F238E27FC236}">
                <a16:creationId xmlns:a16="http://schemas.microsoft.com/office/drawing/2014/main" id="{F35C23C9-71CB-74D5-CFFE-C244341ADC90}"/>
              </a:ext>
            </a:extLst>
          </p:cNvPr>
          <p:cNvGrpSpPr/>
          <p:nvPr/>
        </p:nvGrpSpPr>
        <p:grpSpPr>
          <a:xfrm>
            <a:off x="2231631" y="4620251"/>
            <a:ext cx="5133494" cy="1818429"/>
            <a:chOff x="1334155" y="3429000"/>
            <a:chExt cx="2391034" cy="930078"/>
          </a:xfrm>
        </p:grpSpPr>
        <p:cxnSp>
          <p:nvCxnSpPr>
            <p:cNvPr id="18" name="Google Shape;398;p22">
              <a:extLst>
                <a:ext uri="{FF2B5EF4-FFF2-40B4-BE49-F238E27FC236}">
                  <a16:creationId xmlns:a16="http://schemas.microsoft.com/office/drawing/2014/main" id="{927BCA00-4429-9FAA-A2FD-867FD11228B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" name="Google Shape;400;p22">
              <a:extLst>
                <a:ext uri="{FF2B5EF4-FFF2-40B4-BE49-F238E27FC236}">
                  <a16:creationId xmlns:a16="http://schemas.microsoft.com/office/drawing/2014/main" id="{A01CAF45-A9BA-11A5-334C-FE58FEBFBBCD}"/>
                </a:ext>
              </a:extLst>
            </p:cNvPr>
            <p:cNvSpPr/>
            <p:nvPr/>
          </p:nvSpPr>
          <p:spPr>
            <a:xfrm>
              <a:off x="1334155" y="3960151"/>
              <a:ext cx="1058988" cy="39892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Probleme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schnell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identifizierbar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/>
        </p:nvSpPr>
        <p:spPr>
          <a:xfrm>
            <a:off x="661201" y="1560704"/>
            <a:ext cx="444751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Einsatzgebiete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737306" y="2559002"/>
            <a:ext cx="33882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Fertigungsindustrie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Softwareentwicklung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14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5" name="Google Shape;265;p14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6" name="Google Shape;266;p14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098" name="Picture 2" descr="Das ist SecondHands, der Roboter, der den Technikern bei Ocado zur Hand  geht - KnowHow">
            <a:extLst>
              <a:ext uri="{FF2B5EF4-FFF2-40B4-BE49-F238E27FC236}">
                <a16:creationId xmlns:a16="http://schemas.microsoft.com/office/drawing/2014/main" id="{D64035C4-1447-4F97-F19B-D2DE8622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15" y="1655438"/>
            <a:ext cx="5465858" cy="29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661201" y="1560704"/>
            <a:ext cx="458666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Vorgangsweise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73" name="Google Shape;273;p15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4" name="Google Shape;274;p15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5" name="Google Shape;275;p15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63;p14">
            <a:extLst>
              <a:ext uri="{FF2B5EF4-FFF2-40B4-BE49-F238E27FC236}">
                <a16:creationId xmlns:a16="http://schemas.microsoft.com/office/drawing/2014/main" id="{AC2106BB-C405-FC16-2532-01214D0D0DCF}"/>
              </a:ext>
            </a:extLst>
          </p:cNvPr>
          <p:cNvSpPr txBox="1"/>
          <p:nvPr/>
        </p:nvSpPr>
        <p:spPr>
          <a:xfrm>
            <a:off x="737306" y="2479488"/>
            <a:ext cx="33882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Kanban Board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Aufgabenverteilung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</p:txBody>
      </p:sp>
      <p:pic>
        <p:nvPicPr>
          <p:cNvPr id="5122" name="Picture 2" descr="Checklist To-Do List Tasks - Free vector graphic on Pixabay">
            <a:extLst>
              <a:ext uri="{FF2B5EF4-FFF2-40B4-BE49-F238E27FC236}">
                <a16:creationId xmlns:a16="http://schemas.microsoft.com/office/drawing/2014/main" id="{69188A19-1460-DB97-0DA9-A8CBA7F5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8" y="1073426"/>
            <a:ext cx="5185924" cy="3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661202" y="1560704"/>
            <a:ext cx="366232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Richtlinien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82" name="Google Shape;282;p16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3" name="Google Shape;283;p16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4" name="Google Shape;284;p16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56;p13">
            <a:extLst>
              <a:ext uri="{FF2B5EF4-FFF2-40B4-BE49-F238E27FC236}">
                <a16:creationId xmlns:a16="http://schemas.microsoft.com/office/drawing/2014/main" id="{E0C8A2D1-9BD9-85F2-9E1C-DCF3CA3944CB}"/>
              </a:ext>
            </a:extLst>
          </p:cNvPr>
          <p:cNvSpPr txBox="1"/>
          <p:nvPr/>
        </p:nvSpPr>
        <p:spPr>
          <a:xfrm>
            <a:off x="724471" y="2434223"/>
            <a:ext cx="541005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Regular </a:t>
            </a:r>
            <a:r>
              <a:rPr lang="de-AT" sz="2400" dirty="0" err="1">
                <a:solidFill>
                  <a:srgbClr val="00B0F0"/>
                </a:solidFill>
                <a:latin typeface="Monserrat"/>
              </a:rPr>
              <a:t>Retrospective</a:t>
            </a:r>
            <a:endParaRPr lang="de-AT" sz="2400" dirty="0">
              <a:solidFill>
                <a:srgbClr val="00B0F0"/>
              </a:solidFill>
              <a:latin typeface="Monserra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Status</a:t>
            </a:r>
          </a:p>
        </p:txBody>
      </p:sp>
      <p:pic>
        <p:nvPicPr>
          <p:cNvPr id="2052" name="Picture 4" descr="Text dokument - Kostenlose schnittstelle Icons">
            <a:extLst>
              <a:ext uri="{FF2B5EF4-FFF2-40B4-BE49-F238E27FC236}">
                <a16:creationId xmlns:a16="http://schemas.microsoft.com/office/drawing/2014/main" id="{BA11B77E-2A12-64F8-5579-30760CC1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78" y="1704703"/>
            <a:ext cx="1961322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/>
        </p:nvSpPr>
        <p:spPr>
          <a:xfrm>
            <a:off x="680397" y="2007965"/>
            <a:ext cx="399031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Vor-Nachteile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91" name="Google Shape;291;p17">
            <a:hlinkClick r:id="rId3" action="ppaction://hlinksldjump"/>
          </p:cNvPr>
          <p:cNvSpPr/>
          <p:nvPr/>
        </p:nvSpPr>
        <p:spPr>
          <a:xfrm>
            <a:off x="680397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2" name="Google Shape;292;p17">
            <a:hlinkClick r:id="" action="ppaction://hlinkshowjump?jump=previousslide"/>
          </p:cNvPr>
          <p:cNvSpPr/>
          <p:nvPr/>
        </p:nvSpPr>
        <p:spPr>
          <a:xfrm>
            <a:off x="1939630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 Previous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146" name="Picture 2" descr="Balance Justice Right - Free vector graphic on Pixabay">
            <a:extLst>
              <a:ext uri="{FF2B5EF4-FFF2-40B4-BE49-F238E27FC236}">
                <a16:creationId xmlns:a16="http://schemas.microsoft.com/office/drawing/2014/main" id="{DC327DEB-0BBD-F128-57F9-638FAFAD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0" y="1766794"/>
            <a:ext cx="3140416" cy="26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8"/>
          <p:cNvGrpSpPr/>
          <p:nvPr/>
        </p:nvGrpSpPr>
        <p:grpSpPr>
          <a:xfrm>
            <a:off x="1461052" y="1269578"/>
            <a:ext cx="5804452" cy="4873110"/>
            <a:chOff x="2737589" y="1474206"/>
            <a:chExt cx="4624635" cy="4873110"/>
          </a:xfrm>
        </p:grpSpPr>
        <p:sp>
          <p:nvSpPr>
            <p:cNvPr id="302" name="Google Shape;302;p18"/>
            <p:cNvSpPr txBox="1"/>
            <p:nvPr/>
          </p:nvSpPr>
          <p:spPr>
            <a:xfrm>
              <a:off x="2737589" y="1848937"/>
              <a:ext cx="4350551" cy="66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 err="1">
                  <a:solidFill>
                    <a:srgbClr val="002060"/>
                  </a:solidFill>
                  <a:latin typeface="Monserrat"/>
                  <a:cs typeface="Poppins SemiBold"/>
                  <a:sym typeface="Poppins SemiBold"/>
                </a:rPr>
                <a:t>Wozu</a:t>
              </a:r>
              <a:r>
                <a:rPr lang="en-US" sz="5400" b="1" dirty="0">
                  <a:solidFill>
                    <a:srgbClr val="002060"/>
                  </a:solidFill>
                  <a:latin typeface="Monserrat"/>
                  <a:cs typeface="Poppins SemiBold"/>
                  <a:sym typeface="Poppins SemiBold"/>
                </a:rPr>
                <a:t> ?</a:t>
              </a:r>
              <a:endParaRPr b="1" dirty="0">
                <a:solidFill>
                  <a:srgbClr val="002060"/>
                </a:solidFill>
                <a:latin typeface="Monserrat"/>
              </a:endParaRPr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2789470" y="2869295"/>
              <a:ext cx="4572754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Schema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basiert</a:t>
              </a:r>
              <a:endParaRPr lang="en-US" sz="24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Leicht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zu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implementieren</a:t>
              </a:r>
              <a:endParaRPr lang="en-US" sz="2400" dirty="0">
                <a:solidFill>
                  <a:srgbClr val="00B0F0"/>
                </a:solidFill>
                <a:latin typeface="Monserrat"/>
                <a:cs typeface="Poppins"/>
                <a:sym typeface="Poppi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Projekte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leichter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im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Überblick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behalten</a:t>
              </a:r>
              <a:endParaRPr lang="en-US" sz="2400" dirty="0">
                <a:solidFill>
                  <a:srgbClr val="00B0F0"/>
                </a:solidFill>
                <a:latin typeface="Monserrat"/>
                <a:cs typeface="Poppins"/>
                <a:sym typeface="Poppins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2737589" y="5682519"/>
              <a:ext cx="2043754" cy="664797"/>
            </a:xfrm>
            <a:prstGeom prst="roundRect">
              <a:avLst>
                <a:gd name="adj" fmla="val 24231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Next</a:t>
              </a:r>
              <a:endParaRPr sz="2000" b="1" dirty="0">
                <a:solidFill>
                  <a:schemeClr val="lt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2784559" y="1474206"/>
              <a:ext cx="881652" cy="179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Awesome</a:t>
              </a:r>
              <a:endParaRPr/>
            </a:p>
          </p:txBody>
        </p:sp>
      </p:grpSp>
      <p:pic>
        <p:nvPicPr>
          <p:cNvPr id="1026" name="Picture 2" descr="Analyse - Kostenlose geschäft und finanzen Icons">
            <a:extLst>
              <a:ext uri="{FF2B5EF4-FFF2-40B4-BE49-F238E27FC236}">
                <a16:creationId xmlns:a16="http://schemas.microsoft.com/office/drawing/2014/main" id="{527553DC-68DC-94F6-66F5-7F55DD2D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0" y="1644309"/>
            <a:ext cx="3359426" cy="3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/>
          <p:nvPr/>
        </p:nvSpPr>
        <p:spPr>
          <a:xfrm>
            <a:off x="3917572" y="392266"/>
            <a:ext cx="438440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Einsatzgebiete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15" name="Google Shape;395;p22">
            <a:extLst>
              <a:ext uri="{FF2B5EF4-FFF2-40B4-BE49-F238E27FC236}">
                <a16:creationId xmlns:a16="http://schemas.microsoft.com/office/drawing/2014/main" id="{AA388E8F-6325-7E0C-D55A-A42E61BF0FA3}"/>
              </a:ext>
            </a:extLst>
          </p:cNvPr>
          <p:cNvGrpSpPr/>
          <p:nvPr/>
        </p:nvGrpSpPr>
        <p:grpSpPr>
          <a:xfrm>
            <a:off x="1908513" y="4424663"/>
            <a:ext cx="5133494" cy="1708670"/>
            <a:chOff x="1334155" y="3429000"/>
            <a:chExt cx="2391034" cy="873939"/>
          </a:xfrm>
        </p:grpSpPr>
        <p:cxnSp>
          <p:nvCxnSpPr>
            <p:cNvPr id="16" name="Google Shape;398;p22">
              <a:extLst>
                <a:ext uri="{FF2B5EF4-FFF2-40B4-BE49-F238E27FC236}">
                  <a16:creationId xmlns:a16="http://schemas.microsoft.com/office/drawing/2014/main" id="{BDE35098-26F8-D74F-CC9B-89A7C7D6974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400;p22">
              <a:extLst>
                <a:ext uri="{FF2B5EF4-FFF2-40B4-BE49-F238E27FC236}">
                  <a16:creationId xmlns:a16="http://schemas.microsoft.com/office/drawing/2014/main" id="{17D942D1-8A61-7D2E-2E71-391B30AD96D3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Industrie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8" name="Google Shape;395;p22">
            <a:extLst>
              <a:ext uri="{FF2B5EF4-FFF2-40B4-BE49-F238E27FC236}">
                <a16:creationId xmlns:a16="http://schemas.microsoft.com/office/drawing/2014/main" id="{7ACA128D-1ADB-7EAA-C50B-1C6053E8C364}"/>
              </a:ext>
            </a:extLst>
          </p:cNvPr>
          <p:cNvGrpSpPr/>
          <p:nvPr/>
        </p:nvGrpSpPr>
        <p:grpSpPr>
          <a:xfrm>
            <a:off x="7716740" y="4424663"/>
            <a:ext cx="5133494" cy="1708672"/>
            <a:chOff x="1334155" y="3429000"/>
            <a:chExt cx="2391034" cy="873940"/>
          </a:xfrm>
        </p:grpSpPr>
        <p:cxnSp>
          <p:nvCxnSpPr>
            <p:cNvPr id="19" name="Google Shape;398;p22">
              <a:extLst>
                <a:ext uri="{FF2B5EF4-FFF2-40B4-BE49-F238E27FC236}">
                  <a16:creationId xmlns:a16="http://schemas.microsoft.com/office/drawing/2014/main" id="{016DFF9B-6733-57B6-D114-FD0A8705AEB1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400;p22">
              <a:extLst>
                <a:ext uri="{FF2B5EF4-FFF2-40B4-BE49-F238E27FC236}">
                  <a16:creationId xmlns:a16="http://schemas.microsoft.com/office/drawing/2014/main" id="{C240604A-670F-08EC-8AC3-D2463DF90CC3}"/>
                </a:ext>
              </a:extLst>
            </p:cNvPr>
            <p:cNvSpPr/>
            <p:nvPr/>
          </p:nvSpPr>
          <p:spPr>
            <a:xfrm>
              <a:off x="1334155" y="4016290"/>
              <a:ext cx="1129913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Software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3074" name="Picture 2" descr="Storage Software Trends for 2022 | Enterprise Storage Forum">
            <a:extLst>
              <a:ext uri="{FF2B5EF4-FFF2-40B4-BE49-F238E27FC236}">
                <a16:creationId xmlns:a16="http://schemas.microsoft.com/office/drawing/2014/main" id="{A5154022-BA6B-9DEF-AB0B-8267EE52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74" y="1806431"/>
            <a:ext cx="5208854" cy="34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Kanban System in the Automotive Industry">
            <a:extLst>
              <a:ext uri="{FF2B5EF4-FFF2-40B4-BE49-F238E27FC236}">
                <a16:creationId xmlns:a16="http://schemas.microsoft.com/office/drawing/2014/main" id="{DCA8707B-050B-DECF-0760-CC55B8AF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8" y="1683357"/>
            <a:ext cx="4278980" cy="35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ser Story Examples in Product Development | Definition and Template">
            <a:extLst>
              <a:ext uri="{FF2B5EF4-FFF2-40B4-BE49-F238E27FC236}">
                <a16:creationId xmlns:a16="http://schemas.microsoft.com/office/drawing/2014/main" id="{31FEEC93-7ADE-1B8B-20A8-BB871233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1693952"/>
            <a:ext cx="6629436" cy="34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91;p22">
            <a:extLst>
              <a:ext uri="{FF2B5EF4-FFF2-40B4-BE49-F238E27FC236}">
                <a16:creationId xmlns:a16="http://schemas.microsoft.com/office/drawing/2014/main" id="{640962D8-D406-9FCA-F4E2-E4839DA7FA15}"/>
              </a:ext>
            </a:extLst>
          </p:cNvPr>
          <p:cNvSpPr txBox="1"/>
          <p:nvPr/>
        </p:nvSpPr>
        <p:spPr>
          <a:xfrm>
            <a:off x="4327125" y="439608"/>
            <a:ext cx="450084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Vorgangsweise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3" name="Google Shape;395;p22">
            <a:extLst>
              <a:ext uri="{FF2B5EF4-FFF2-40B4-BE49-F238E27FC236}">
                <a16:creationId xmlns:a16="http://schemas.microsoft.com/office/drawing/2014/main" id="{C14E8D98-86D7-2F22-E22A-3EC2151F9E27}"/>
              </a:ext>
            </a:extLst>
          </p:cNvPr>
          <p:cNvGrpSpPr/>
          <p:nvPr/>
        </p:nvGrpSpPr>
        <p:grpSpPr>
          <a:xfrm>
            <a:off x="1705713" y="4223419"/>
            <a:ext cx="5242824" cy="1926868"/>
            <a:chOff x="1283232" y="3429000"/>
            <a:chExt cx="2441957" cy="985541"/>
          </a:xfrm>
        </p:grpSpPr>
        <p:cxnSp>
          <p:nvCxnSpPr>
            <p:cNvPr id="4" name="Google Shape;398;p22">
              <a:extLst>
                <a:ext uri="{FF2B5EF4-FFF2-40B4-BE49-F238E27FC236}">
                  <a16:creationId xmlns:a16="http://schemas.microsoft.com/office/drawing/2014/main" id="{780055D2-A1EE-7112-E928-A7AE311A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" name="Google Shape;400;p22">
              <a:extLst>
                <a:ext uri="{FF2B5EF4-FFF2-40B4-BE49-F238E27FC236}">
                  <a16:creationId xmlns:a16="http://schemas.microsoft.com/office/drawing/2014/main" id="{61E86C60-4342-B0E0-881A-0F514D3FE199}"/>
                </a:ext>
              </a:extLst>
            </p:cNvPr>
            <p:cNvSpPr/>
            <p:nvPr/>
          </p:nvSpPr>
          <p:spPr>
            <a:xfrm>
              <a:off x="1283232" y="4051873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Userstories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definieren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8" name="Google Shape;398;p22">
            <a:extLst>
              <a:ext uri="{FF2B5EF4-FFF2-40B4-BE49-F238E27FC236}">
                <a16:creationId xmlns:a16="http://schemas.microsoft.com/office/drawing/2014/main" id="{02725553-F471-95D8-5D27-87EB63D9F1AC}"/>
              </a:ext>
            </a:extLst>
          </p:cNvPr>
          <p:cNvCxnSpPr>
            <a:cxnSpLocks/>
          </p:cNvCxnSpPr>
          <p:nvPr/>
        </p:nvCxnSpPr>
        <p:spPr>
          <a:xfrm>
            <a:off x="8521167" y="4223419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98;p22">
            <a:extLst>
              <a:ext uri="{FF2B5EF4-FFF2-40B4-BE49-F238E27FC236}">
                <a16:creationId xmlns:a16="http://schemas.microsoft.com/office/drawing/2014/main" id="{C9B9EF84-338E-9DF4-C01D-EA74674E0065}"/>
              </a:ext>
            </a:extLst>
          </p:cNvPr>
          <p:cNvCxnSpPr>
            <a:cxnSpLocks/>
          </p:cNvCxnSpPr>
          <p:nvPr/>
        </p:nvCxnSpPr>
        <p:spPr>
          <a:xfrm>
            <a:off x="11857365" y="4167950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1544971-E7AE-8132-55FC-51C73960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74" y="1590467"/>
            <a:ext cx="5993070" cy="3677066"/>
          </a:xfrm>
          <a:prstGeom prst="rect">
            <a:avLst/>
          </a:prstGeom>
        </p:spPr>
      </p:pic>
      <p:grpSp>
        <p:nvGrpSpPr>
          <p:cNvPr id="13" name="Google Shape;395;p22">
            <a:extLst>
              <a:ext uri="{FF2B5EF4-FFF2-40B4-BE49-F238E27FC236}">
                <a16:creationId xmlns:a16="http://schemas.microsoft.com/office/drawing/2014/main" id="{5026AFFD-0289-98C1-FE0E-85A2C6BB3C00}"/>
              </a:ext>
            </a:extLst>
          </p:cNvPr>
          <p:cNvGrpSpPr/>
          <p:nvPr/>
        </p:nvGrpSpPr>
        <p:grpSpPr>
          <a:xfrm>
            <a:off x="7276622" y="4223419"/>
            <a:ext cx="5242824" cy="1926868"/>
            <a:chOff x="1283232" y="3429000"/>
            <a:chExt cx="2441957" cy="985541"/>
          </a:xfrm>
        </p:grpSpPr>
        <p:cxnSp>
          <p:nvCxnSpPr>
            <p:cNvPr id="14" name="Google Shape;398;p22">
              <a:extLst>
                <a:ext uri="{FF2B5EF4-FFF2-40B4-BE49-F238E27FC236}">
                  <a16:creationId xmlns:a16="http://schemas.microsoft.com/office/drawing/2014/main" id="{3B4285F1-D911-CFC7-ABD0-4C7B32CE996C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Google Shape;400;p22">
              <a:extLst>
                <a:ext uri="{FF2B5EF4-FFF2-40B4-BE49-F238E27FC236}">
                  <a16:creationId xmlns:a16="http://schemas.microsoft.com/office/drawing/2014/main" id="{D100120E-DAD1-EC86-2A8E-F9AABF2257D2}"/>
                </a:ext>
              </a:extLst>
            </p:cNvPr>
            <p:cNvSpPr/>
            <p:nvPr/>
          </p:nvSpPr>
          <p:spPr>
            <a:xfrm>
              <a:off x="1283232" y="4051873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Swimlanes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7" name="Google Shape;398;p22">
            <a:extLst>
              <a:ext uri="{FF2B5EF4-FFF2-40B4-BE49-F238E27FC236}">
                <a16:creationId xmlns:a16="http://schemas.microsoft.com/office/drawing/2014/main" id="{2D8D368C-1C6E-8AA7-120F-F94E3A228D55}"/>
              </a:ext>
            </a:extLst>
          </p:cNvPr>
          <p:cNvCxnSpPr>
            <a:cxnSpLocks/>
          </p:cNvCxnSpPr>
          <p:nvPr/>
        </p:nvCxnSpPr>
        <p:spPr>
          <a:xfrm>
            <a:off x="3839810" y="4228766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/>
        </p:nvSpPr>
        <p:spPr>
          <a:xfrm>
            <a:off x="3835788" y="471424"/>
            <a:ext cx="452042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Kanban-Board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398" name="Google Shape;398;p22"/>
          <p:cNvCxnSpPr>
            <a:cxnSpLocks/>
          </p:cNvCxnSpPr>
          <p:nvPr/>
        </p:nvCxnSpPr>
        <p:spPr>
          <a:xfrm>
            <a:off x="3654167" y="3908561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D499FB5E-0753-C9DA-81BB-9C6DCA16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3" y="1291398"/>
            <a:ext cx="9905914" cy="50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47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Poppins SemiBold</vt:lpstr>
      <vt:lpstr>Zilla Slab Medium</vt:lpstr>
      <vt:lpstr>Arial</vt:lpstr>
      <vt:lpstr>Monserrat</vt:lpstr>
      <vt:lpstr>Calibri</vt:lpstr>
      <vt:lpstr>Poppins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Szydlowski</dc:creator>
  <cp:lastModifiedBy>Benedikt Szydlowski</cp:lastModifiedBy>
  <cp:revision>43</cp:revision>
  <dcterms:modified xsi:type="dcterms:W3CDTF">2023-03-29T23:55:52Z</dcterms:modified>
</cp:coreProperties>
</file>